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4"/>
  </p:sldMasterIdLst>
  <p:notesMasterIdLst>
    <p:notesMasterId r:id="rId19"/>
  </p:notesMasterIdLst>
  <p:sldIdLst>
    <p:sldId id="258" r:id="rId5"/>
    <p:sldId id="281" r:id="rId6"/>
    <p:sldId id="294" r:id="rId7"/>
    <p:sldId id="293" r:id="rId8"/>
    <p:sldId id="284" r:id="rId9"/>
    <p:sldId id="287" r:id="rId10"/>
    <p:sldId id="288" r:id="rId11"/>
    <p:sldId id="289" r:id="rId12"/>
    <p:sldId id="286" r:id="rId13"/>
    <p:sldId id="283" r:id="rId14"/>
    <p:sldId id="291" r:id="rId15"/>
    <p:sldId id="285" r:id="rId16"/>
    <p:sldId id="290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2F2"/>
    <a:srgbClr val="73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053"/>
  </p:normalViewPr>
  <p:slideViewPr>
    <p:cSldViewPr snapToGrid="0" snapToObjects="1" showGuides="1">
      <p:cViewPr varScale="1">
        <p:scale>
          <a:sx n="82" d="100"/>
          <a:sy n="82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9A375-B218-184B-B243-CB7E0F1616A7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5F0F0-3408-9F4A-9B24-898CD7F5D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1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1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AE6764-091D-4B77-8756-B5D91EEABF5A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124C0E-DA41-468A-ABB3-2DB9ABAF6F00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5900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(recommended for titles that </a:t>
            </a:r>
            <a:br>
              <a:rPr lang="en-US" dirty="0" smtClean="0"/>
            </a:br>
            <a:r>
              <a:rPr lang="en-US" dirty="0" smtClean="0"/>
              <a:t>are 2-3 lines long)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lang="en-US" sz="10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>
                <a:effectLst/>
                <a:latin typeface="Helvetica" charset="0"/>
              </a:rPr>
              <a:t>Click to add classification text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1"/>
            <a:ext cx="6819900" cy="35495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9555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5" pos="69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4aPP9 ASA181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2735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10287000" cy="47244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95015"/>
            <a:ext cx="11277600" cy="38608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EA4699-75BE-494C-BD9A-E994FCCCDC34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4953000" cy="3871457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485900"/>
            <a:ext cx="4952998" cy="3871457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AF91DCA-BF81-465E-9F1A-7A79772C474D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chart label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chart label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8C59A10-D951-4511-B360-AF4768E60CC8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chart label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chart label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A16586A-7AB4-4A0F-AFE9-2AAF56529E8A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24301"/>
            <a:ext cx="2988364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6195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3924301"/>
            <a:ext cx="2979692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6195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3924301"/>
            <a:ext cx="2983450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6195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98840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1811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1811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684D9DB-6B4E-4EE6-AB27-6327E77927F7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29101"/>
            <a:ext cx="2988364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9243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4229101"/>
            <a:ext cx="2979692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9243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4229101"/>
            <a:ext cx="2983450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9243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899"/>
            <a:ext cx="2988409" cy="223113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4859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4859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4"/>
            <a:ext cx="10286999" cy="661986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C256D03-65E9-47C3-AA90-60A52F309A0A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38459"/>
            <a:ext cx="2301354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3938459"/>
            <a:ext cx="233224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633658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3938459"/>
            <a:ext cx="2302372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18555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3938459"/>
            <a:ext cx="233869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633658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18555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3439DF4C-82F3-4A48-944C-5946FED69E88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pos="4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16231"/>
            <a:ext cx="2301354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4216231"/>
            <a:ext cx="233224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911430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4216231"/>
            <a:ext cx="2302372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48590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4216231"/>
            <a:ext cx="233869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911430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48590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E2B08519-6315-41FB-B0E1-A3F114F5BC8D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28299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1837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5433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2000"/>
          </a:xfrm>
        </p:spPr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780C1BFE-65F8-42BA-AEC6-E1CDCD1D9510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1347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4885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8481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08D55A71-4362-4593-87CB-E41823C064DC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81100"/>
            <a:ext cx="9144000" cy="1143000"/>
          </a:xfrm>
        </p:spPr>
        <p:txBody>
          <a:bodyPr anchor="b">
            <a:noAutofit/>
          </a:bodyPr>
          <a:lstStyle>
            <a:lvl1pPr>
              <a:defRPr sz="4000" baseline="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798" y="2437483"/>
            <a:ext cx="9145706" cy="5013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B74-4D7C-41B8-8716-243FC10350F8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3" pos="43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825129"/>
            <a:ext cx="9144000" cy="59436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4415475"/>
            <a:ext cx="9144000" cy="4992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9053"/>
            <a:ext cx="12192000" cy="34417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AF675D3-EE53-4DF3-9873-AA023D326548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paragraph text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quote or interesting fact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C55A886-F9A0-437D-B093-E2576B00778B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paragraph text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quote or interesting fact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229100" y="1"/>
            <a:ext cx="0" cy="6500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CEBF907-8E11-4E61-ACAA-D5A7842D1285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1"/>
            <a:ext cx="12192000" cy="650047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89900" y="5462403"/>
            <a:ext cx="3644900" cy="747897"/>
          </a:xfrm>
          <a:solidFill>
            <a:schemeClr val="bg1"/>
          </a:solidFill>
        </p:spPr>
        <p:txBody>
          <a:bodyPr lIns="365760" tIns="274320" rIns="365760" bIns="274320" anchor="t" anchorCtr="0">
            <a:sp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image caption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4093419-78AC-4927-BF95-8261133CCBF6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8A4B-C163-4750-8A07-20C27F1DD650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999DA4-C7B3-416B-B64C-11D36F7936CF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2E2D5CE-0F96-472A-9978-FE830B70B0C0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66530"/>
            <a:ext cx="5334000" cy="5734880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500488"/>
            <a:ext cx="12192000" cy="356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00488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428508" y="6604000"/>
            <a:ext cx="0" cy="1551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3" y="6565216"/>
            <a:ext cx="212200" cy="228116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07BC06-E3AA-42D2-AF66-ED3A66270159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Media Placeholder 10"/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video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1E29-81CB-4D34-A965-504F330C5D59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 userDrawn="1">
            <p:ph type="title" hasCustomPrompt="1"/>
          </p:nvPr>
        </p:nvSpPr>
        <p:spPr>
          <a:xfrm>
            <a:off x="457200" y="419100"/>
            <a:ext cx="11277600" cy="389709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6096000" y="887620"/>
            <a:ext cx="0" cy="5612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0" y="3695999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0" y="88442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" y="144787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3" name="Text Placeholder 1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57200" y="1154384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55" name="Text Placeholder 14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457200" y="4295396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6" name="Text Placeholder 1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57200" y="4001905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59" name="Text Placeholder 14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6442617" y="1444158"/>
            <a:ext cx="5292183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0" name="Text Placeholder 1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442616" y="1150667"/>
            <a:ext cx="5292183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62" name="Text Placeholder 14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438900" y="4291679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</a:t>
            </a:r>
            <a:r>
              <a:rPr lang="en-US" smtClean="0"/>
              <a:t>to add text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3" name="Text Placeholder 16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6438900" y="3998188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D9FF2945-7E72-42AF-B32A-46DF8F0E0A43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0"/>
            <a:ext cx="0" cy="6499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25508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7200" y="419100"/>
            <a:ext cx="529682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3880422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3586931"/>
            <a:ext cx="529590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4389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6438901" y="419100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38900" y="387670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6438901" y="3583214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61FF344C-A647-423B-8258-92E40F29087E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CFE-D255-4C4B-BA1D-51B94D9D938B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F200-3133-408E-AEAA-04B3ACA33176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2E0F3FA-8CD8-43D9-A075-B2FCCA17907D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70368"/>
            <a:ext cx="5334000" cy="572179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F0E5F8-7748-4ACC-8C37-B57E090ABD2F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C5172D4-EDD0-482A-9D59-5376F3068746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CED436F-B354-4514-8219-71B6E1462638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2370" y="0"/>
            <a:ext cx="4063997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1628" y="0"/>
            <a:ext cx="406399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39929EE-879A-4574-B146-9BED48A4C5B4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4063999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4000" y="0"/>
            <a:ext cx="406162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D2E7C0A-B003-47BB-897B-0979338FF81B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224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</a:t>
            </a:r>
            <a:br>
              <a:rPr lang="en-US" dirty="0" smtClean="0"/>
            </a:br>
            <a:r>
              <a:rPr lang="en-US" dirty="0" smtClean="0"/>
              <a:t>(recommended for titles that </a:t>
            </a:r>
            <a:br>
              <a:rPr lang="en-US" dirty="0" smtClean="0"/>
            </a:br>
            <a:r>
              <a:rPr lang="en-US" dirty="0" smtClean="0"/>
              <a:t>are 2-3 lines long)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>
                <a:effectLst/>
                <a:latin typeface="Helvetica" charset="0"/>
              </a:rPr>
              <a:t>Click to add classification text</a:t>
            </a:r>
            <a:endParaRPr lang="en-US" dirty="0">
              <a:effectLst/>
              <a:latin typeface="Helvetica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0"/>
            <a:ext cx="68199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0102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pos="69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9798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650047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11277600" cy="76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181100"/>
            <a:ext cx="102870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681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BD90533-0019-439F-9033-E5FD503D101E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416" y="6500814"/>
            <a:ext cx="3197406" cy="3556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0302" y="6500474"/>
            <a:ext cx="381000" cy="3575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424239" y="6604000"/>
            <a:ext cx="0" cy="1551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6791"/>
            <a:ext cx="210893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2" r:id="rId2"/>
    <p:sldLayoutId id="2147483721" r:id="rId3"/>
    <p:sldLayoutId id="2147483693" r:id="rId4"/>
    <p:sldLayoutId id="2147483722" r:id="rId5"/>
    <p:sldLayoutId id="2147483694" r:id="rId6"/>
    <p:sldLayoutId id="2147483723" r:id="rId7"/>
    <p:sldLayoutId id="2147483695" r:id="rId8"/>
    <p:sldLayoutId id="2147483724" r:id="rId9"/>
    <p:sldLayoutId id="2147483717" r:id="rId10"/>
    <p:sldLayoutId id="2147483697" r:id="rId11"/>
    <p:sldLayoutId id="2147483731" r:id="rId12"/>
    <p:sldLayoutId id="2147483701" r:id="rId13"/>
    <p:sldLayoutId id="2147483732" r:id="rId14"/>
    <p:sldLayoutId id="2147483703" r:id="rId15"/>
    <p:sldLayoutId id="2147483733" r:id="rId16"/>
    <p:sldLayoutId id="2147483704" r:id="rId17"/>
    <p:sldLayoutId id="2147483734" r:id="rId18"/>
    <p:sldLayoutId id="2147483730" r:id="rId19"/>
    <p:sldLayoutId id="2147483736" r:id="rId20"/>
    <p:sldLayoutId id="2147483705" r:id="rId21"/>
    <p:sldLayoutId id="2147483735" r:id="rId22"/>
    <p:sldLayoutId id="2147483707" r:id="rId23"/>
    <p:sldLayoutId id="2147483708" r:id="rId24"/>
    <p:sldLayoutId id="2147483709" r:id="rId25"/>
    <p:sldLayoutId id="2147483725" r:id="rId26"/>
    <p:sldLayoutId id="2147483710" r:id="rId27"/>
    <p:sldLayoutId id="2147483711" r:id="rId28"/>
    <p:sldLayoutId id="2147483737" r:id="rId29"/>
    <p:sldLayoutId id="2147483712" r:id="rId30"/>
    <p:sldLayoutId id="2147483713" r:id="rId31"/>
    <p:sldLayoutId id="2147483727" r:id="rId32"/>
    <p:sldLayoutId id="2147483726" r:id="rId33"/>
    <p:sldLayoutId id="2147483720" r:id="rId34"/>
    <p:sldLayoutId id="2147483715" r:id="rId3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indent="-246063" algn="l" defTabSz="914400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indent="-228600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indent="-227013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indent="-228600" algn="l" defTabSz="914400" rtl="0" eaLnBrk="1" latinLnBrk="0" hangingPunct="1">
        <a:lnSpc>
          <a:spcPct val="100000"/>
        </a:lnSpc>
        <a:spcBef>
          <a:spcPts val="400"/>
        </a:spcBef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0" orient="horz" pos="264" userDrawn="1">
          <p15:clr>
            <a:srgbClr val="F26B43"/>
          </p15:clr>
        </p15:guide>
        <p15:guide id="11" pos="288" userDrawn="1">
          <p15:clr>
            <a:srgbClr val="F26B43"/>
          </p15:clr>
        </p15:guide>
        <p15:guide id="12" pos="7392" userDrawn="1">
          <p15:clr>
            <a:srgbClr val="F26B43"/>
          </p15:clr>
        </p15:guide>
        <p15:guide id="13" orient="horz" pos="3912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6" orient="horz" pos="936" userDrawn="1">
          <p15:clr>
            <a:srgbClr val="F26B43"/>
          </p15:clr>
        </p15:guide>
        <p15:guide id="17" pos="600" userDrawn="1">
          <p15:clr>
            <a:srgbClr val="F26B43"/>
          </p15:clr>
        </p15:guide>
        <p15:guide id="18" pos="7080" userDrawn="1">
          <p15:clr>
            <a:srgbClr val="F26B43"/>
          </p15:clr>
        </p15:guide>
        <p15:guide id="19" pos="4056" userDrawn="1">
          <p15:clr>
            <a:srgbClr val="F26B43"/>
          </p15:clr>
        </p15:guide>
        <p15:guide id="20" pos="3624" userDrawn="1">
          <p15:clr>
            <a:srgbClr val="F26B43"/>
          </p15:clr>
        </p15:guide>
        <p15:guide id="22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nnifer.cooper@jhuapl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media" Target="../media/media5.wav"/><Relationship Id="rId13" Type="http://schemas.openxmlformats.org/officeDocument/2006/relationships/image" Target="../media/image32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media" Target="../media/media3.wav"/><Relationship Id="rId11" Type="http://schemas.openxmlformats.org/officeDocument/2006/relationships/slideLayout" Target="../slideLayouts/slideLayout11.xml"/><Relationship Id="rId5" Type="http://schemas.openxmlformats.org/officeDocument/2006/relationships/audio" Target="NULL" TargetMode="External"/><Relationship Id="rId10" Type="http://schemas.microsoft.com/office/2007/relationships/media" Target="../media/media7.wav"/><Relationship Id="rId4" Type="http://schemas.openxmlformats.org/officeDocument/2006/relationships/audio" Target="../media/media2.wav"/><Relationship Id="rId9" Type="http://schemas.microsoft.com/office/2007/relationships/media" Target="../media/media6.wa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Audio </a:t>
            </a:r>
            <a:r>
              <a:rPr lang="en-US" dirty="0" smtClean="0"/>
              <a:t>Platform: </a:t>
            </a:r>
            <a:r>
              <a:rPr lang="en-US" dirty="0"/>
              <a:t>Ultrasound Dosimeter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n-NO" b="0" dirty="0"/>
              <a:t>Jennifer </a:t>
            </a:r>
            <a:r>
              <a:rPr lang="nn-NO" b="0" dirty="0" smtClean="0"/>
              <a:t>Cooper, </a:t>
            </a:r>
            <a:r>
              <a:rPr lang="nn-NO" b="0" dirty="0"/>
              <a:t>Jordan </a:t>
            </a:r>
            <a:r>
              <a:rPr lang="nn-NO" b="0" dirty="0" smtClean="0"/>
              <a:t>Schleif, </a:t>
            </a:r>
            <a:r>
              <a:rPr lang="nn-NO" b="0" dirty="0"/>
              <a:t>Adaleena </a:t>
            </a:r>
            <a:r>
              <a:rPr lang="nn-NO" b="0" dirty="0" smtClean="0"/>
              <a:t>Mookerjee,Tyler Flynn, </a:t>
            </a:r>
            <a:r>
              <a:rPr lang="nn-NO" b="0" dirty="0"/>
              <a:t>O.H. </a:t>
            </a:r>
            <a:r>
              <a:rPr lang="nn-NO" b="0" dirty="0" smtClean="0"/>
              <a:t>Ott-Pietrak, Shane Lani</a:t>
            </a:r>
          </a:p>
          <a:p>
            <a:r>
              <a:rPr lang="en-US" dirty="0" smtClean="0"/>
              <a:t>Dec </a:t>
            </a:r>
            <a:r>
              <a:rPr lang="en-US" dirty="0" smtClean="0"/>
              <a:t>2, 2021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22663" y="6329547"/>
            <a:ext cx="5410200" cy="248887"/>
          </a:xfrm>
        </p:spPr>
        <p:txBody>
          <a:bodyPr>
            <a:noAutofit/>
          </a:bodyPr>
          <a:lstStyle/>
          <a:p>
            <a:r>
              <a:rPr lang="en-US" dirty="0" smtClean="0">
                <a:hlinkClick r:id="rId3"/>
              </a:rPr>
              <a:t>jennifer.cooper@jhuapl.edu</a:t>
            </a:r>
            <a:endParaRPr lang="en-US" dirty="0" smtClean="0"/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4aPP9</a:t>
            </a:r>
            <a:endParaRPr lang="en-US" sz="16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Tympan</a:t>
            </a:r>
            <a:r>
              <a:rPr lang="en-US" dirty="0" smtClean="0"/>
              <a:t> has a configurable sample rate, enabled by sigma-delta ADC</a:t>
            </a:r>
          </a:p>
          <a:p>
            <a:pPr lvl="1"/>
            <a:r>
              <a:rPr lang="en-US" dirty="0" smtClean="0"/>
              <a:t>But at sample rates &gt; ~110kHz, it can’t really keep up, and spectral content is splattered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22" y="1951591"/>
            <a:ext cx="5589555" cy="42587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7248618" y="3870068"/>
            <a:ext cx="297402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Uncalibrated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dB levels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1687" y="1860914"/>
            <a:ext cx="2773352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Spectrogram of a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flute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926" y="6188654"/>
            <a:ext cx="6480699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recorded at 176.4 kHz sample rate</a:t>
            </a:r>
          </a:p>
        </p:txBody>
      </p:sp>
      <p:sp>
        <p:nvSpPr>
          <p:cNvPr id="22" name="Right Brace 21"/>
          <p:cNvSpPr/>
          <p:nvPr/>
        </p:nvSpPr>
        <p:spPr>
          <a:xfrm>
            <a:off x="6887254" y="2283474"/>
            <a:ext cx="209308" cy="3100232"/>
          </a:xfrm>
          <a:prstGeom prst="righ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67740" y="3371925"/>
            <a:ext cx="1180730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Artifacts,  20 dB down </a:t>
            </a:r>
          </a:p>
        </p:txBody>
      </p:sp>
    </p:spTree>
    <p:extLst>
      <p:ext uri="{BB962C8B-B14F-4D97-AF65-F5344CB8AC3E}">
        <p14:creationId xmlns:p14="http://schemas.microsoft.com/office/powerpoint/2010/main" val="283896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Using ultrasonic ranger for Arduino in initial tests, we heard clicks in audible band through the </a:t>
            </a:r>
            <a:r>
              <a:rPr lang="en-US" dirty="0" err="1"/>
              <a:t>Tympan</a:t>
            </a:r>
            <a:r>
              <a:rPr lang="en-US" dirty="0"/>
              <a:t> but not with our ears.</a:t>
            </a:r>
          </a:p>
          <a:p>
            <a:pPr lvl="1"/>
            <a:r>
              <a:rPr lang="en-US" dirty="0"/>
              <a:t>Adjusting the input gain to avoid saturation/clipping for an ultrasound source you can’t hear is difficult!</a:t>
            </a:r>
          </a:p>
          <a:p>
            <a:pPr lvl="1"/>
            <a:r>
              <a:rPr lang="en-US" dirty="0"/>
              <a:t>It was evident when looking at the recorded waveform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6" y="3706614"/>
            <a:ext cx="3498234" cy="26653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4777" y="6251745"/>
            <a:ext cx="233482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Time, in samples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1068300" y="4243068"/>
            <a:ext cx="303616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</a:rPr>
              <a:t>Uncalibrated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 Pressure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4891" y="3411305"/>
            <a:ext cx="480756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Ranger recorded with 25 dB input gain</a:t>
            </a:r>
          </a:p>
        </p:txBody>
      </p:sp>
      <p:sp>
        <p:nvSpPr>
          <p:cNvPr id="16" name="Oval 15"/>
          <p:cNvSpPr/>
          <p:nvPr/>
        </p:nvSpPr>
        <p:spPr>
          <a:xfrm>
            <a:off x="630476" y="3726467"/>
            <a:ext cx="550254" cy="19926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000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4509855" y="6521077"/>
            <a:ext cx="3799643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>
                    <a:lumMod val="75000"/>
                  </a:schemeClr>
                </a:solidFill>
              </a:rPr>
              <a:t>*Note difference in </a:t>
            </a:r>
            <a:r>
              <a:rPr lang="en-US" sz="1050" dirty="0" err="1" smtClean="0">
                <a:solidFill>
                  <a:schemeClr val="tx2">
                    <a:lumMod val="75000"/>
                  </a:schemeClr>
                </a:solidFill>
              </a:rPr>
              <a:t>yaxis</a:t>
            </a:r>
            <a:r>
              <a:rPr lang="en-US" sz="1050" dirty="0" smtClean="0">
                <a:solidFill>
                  <a:schemeClr val="tx2">
                    <a:lumMod val="75000"/>
                  </a:schemeClr>
                </a:solidFill>
              </a:rPr>
              <a:t> limits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62002" y="4191308"/>
            <a:ext cx="1858809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Clipping evident from the flat max level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552956" y="4191308"/>
            <a:ext cx="1109046" cy="38052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1"/>
          </p:cNvCxnSpPr>
          <p:nvPr/>
        </p:nvCxnSpPr>
        <p:spPr>
          <a:xfrm flipH="1">
            <a:off x="2450237" y="4606807"/>
            <a:ext cx="1211765" cy="129003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5545383" y="3046427"/>
            <a:ext cx="5389561" cy="3501105"/>
            <a:chOff x="5545383" y="3046427"/>
            <a:chExt cx="5389561" cy="35011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069" y="3671097"/>
              <a:ext cx="3662349" cy="279036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741308" y="6270533"/>
              <a:ext cx="233482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Time, in samples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4165801" y="4426009"/>
              <a:ext cx="3036163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tx2">
                      <a:lumMod val="75000"/>
                    </a:schemeClr>
                  </a:solidFill>
                </a:rPr>
                <a:t>Uncalibrated</a:t>
              </a:r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 Pressure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60465" y="3630378"/>
              <a:ext cx="4807561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Ranger recorded with 0 dB input gain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76135" y="5074308"/>
              <a:ext cx="185880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1"/>
                  </a:solidFill>
                </a:rPr>
                <a:t>Not Clipping</a:t>
              </a: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93" y="2439160"/>
            <a:ext cx="3077333" cy="23446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504" y="706557"/>
            <a:ext cx="3077333" cy="234463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765961" y="4150745"/>
            <a:ext cx="99590" cy="17085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 smtClean="0"/>
          </a:p>
        </p:txBody>
      </p:sp>
      <p:cxnSp>
        <p:nvCxnSpPr>
          <p:cNvPr id="29" name="Straight Connector 28"/>
          <p:cNvCxnSpPr>
            <a:stCxn id="27" idx="0"/>
          </p:cNvCxnSpPr>
          <p:nvPr/>
        </p:nvCxnSpPr>
        <p:spPr>
          <a:xfrm flipV="1">
            <a:off x="6815756" y="2632664"/>
            <a:ext cx="705070" cy="151808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834039" y="4533146"/>
            <a:ext cx="686787" cy="13261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983909" y="2697595"/>
            <a:ext cx="99590" cy="17085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 smtClean="0"/>
          </a:p>
        </p:txBody>
      </p:sp>
      <p:cxnSp>
        <p:nvCxnSpPr>
          <p:cNvPr id="35" name="Straight Connector 34"/>
          <p:cNvCxnSpPr>
            <a:stCxn id="34" idx="0"/>
          </p:cNvCxnSpPr>
          <p:nvPr/>
        </p:nvCxnSpPr>
        <p:spPr>
          <a:xfrm flipV="1">
            <a:off x="8033704" y="889001"/>
            <a:ext cx="1538416" cy="180859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051987" y="2872190"/>
            <a:ext cx="1438400" cy="153392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84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Improve the threshold for questionable ultrasound levels</a:t>
            </a:r>
          </a:p>
          <a:p>
            <a:pPr lvl="1"/>
            <a:r>
              <a:rPr lang="en-US" dirty="0" smtClean="0"/>
              <a:t>Ideally, would need access to something that looks like “ultrasonic weapons” to test against</a:t>
            </a:r>
          </a:p>
          <a:p>
            <a:r>
              <a:rPr lang="en-US" dirty="0" smtClean="0"/>
              <a:t>Calibrate the built-in mic at ultrasound frequencies or use an external calibrated mic</a:t>
            </a:r>
          </a:p>
          <a:p>
            <a:pPr lvl="1"/>
            <a:r>
              <a:rPr lang="en-US" dirty="0" smtClean="0"/>
              <a:t>Resonance peak typical in 20-40 kHz band for mics intended for audio</a:t>
            </a:r>
          </a:p>
          <a:p>
            <a:pPr lvl="1"/>
            <a:r>
              <a:rPr lang="en-US" dirty="0" smtClean="0"/>
              <a:t>Need to adjust the threshold for alerting afterward</a:t>
            </a:r>
          </a:p>
          <a:p>
            <a:r>
              <a:rPr lang="en-US" dirty="0" smtClean="0"/>
              <a:t>Improve the responsiveness</a:t>
            </a:r>
          </a:p>
          <a:p>
            <a:pPr lvl="1"/>
            <a:r>
              <a:rPr lang="en-US" dirty="0" smtClean="0"/>
              <a:t>Processing in blocks means that if a transient sound does not align with the block, it may not register fully – energy will be split between blocks</a:t>
            </a:r>
          </a:p>
          <a:p>
            <a:pPr lvl="1"/>
            <a:r>
              <a:rPr lang="en-US" dirty="0" smtClean="0"/>
              <a:t>Arduino works in a continuous loop, only acting on the blocks periodically.  Again some transients will be missed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9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With Frequency Shifting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83075" y="2352582"/>
            <a:ext cx="3746377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Mild Mannered Scientist Becomes Feared Monster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5878" y="2494636"/>
            <a:ext cx="3746377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Safety Pins Sound Awesome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9544" y="2506470"/>
            <a:ext cx="3746377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Officemate Enhancement</a:t>
            </a:r>
          </a:p>
        </p:txBody>
      </p:sp>
      <p:pic>
        <p:nvPicPr>
          <p:cNvPr id="15" name="ScareNeighborsregul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16644" y="1809309"/>
            <a:ext cx="487363" cy="487363"/>
          </a:xfrm>
          <a:prstGeom prst="rect">
            <a:avLst/>
          </a:prstGeom>
        </p:spPr>
      </p:pic>
      <p:pic>
        <p:nvPicPr>
          <p:cNvPr id="16" name="ScareNeighborsShifte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16644" y="3480271"/>
            <a:ext cx="487363" cy="487363"/>
          </a:xfrm>
          <a:prstGeom prst="rect">
            <a:avLst/>
          </a:prstGeom>
        </p:spPr>
      </p:pic>
      <p:pic>
        <p:nvPicPr>
          <p:cNvPr id="17" name="SafetyPinDecemberRegular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5345.4687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54493" y="1676032"/>
            <a:ext cx="606596" cy="606595"/>
          </a:xfrm>
          <a:prstGeom prst="rect">
            <a:avLst/>
          </a:prstGeom>
        </p:spPr>
      </p:pic>
      <p:pic>
        <p:nvPicPr>
          <p:cNvPr id="18" name="SafetyPinDecemberShifte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7">
                  <p14:trim end="4901.9062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84824" y="3520050"/>
            <a:ext cx="487363" cy="487363"/>
          </a:xfrm>
          <a:prstGeom prst="rect">
            <a:avLst/>
          </a:prstGeom>
        </p:spPr>
      </p:pic>
      <p:pic>
        <p:nvPicPr>
          <p:cNvPr id="19" name="MusicAndTypingRegular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8">
                  <p14:trim st="1000" end="11089.333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00033" y="1619668"/>
            <a:ext cx="487363" cy="487362"/>
          </a:xfrm>
          <a:prstGeom prst="rect">
            <a:avLst/>
          </a:prstGeom>
        </p:spPr>
      </p:pic>
      <p:pic>
        <p:nvPicPr>
          <p:cNvPr id="20" name="MusicAndTypingShifte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9">
                  <p14:trim st="1000" end="11089.333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522235" y="3269693"/>
            <a:ext cx="487363" cy="4873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656072" y="4435575"/>
            <a:ext cx="2177130" cy="1619712"/>
          </a:xfrm>
          <a:prstGeom prst="rect">
            <a:avLst/>
          </a:prstGeom>
        </p:spPr>
      </p:pic>
      <p:pic>
        <p:nvPicPr>
          <p:cNvPr id="25" name="meow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0">
                  <p14:trim st="523" end="643.4166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04631" y="57210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9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76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6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6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73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76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476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76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9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820400" y="6500813"/>
            <a:ext cx="1371600" cy="357187"/>
          </a:xfrm>
        </p:spPr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811000" y="6500813"/>
            <a:ext cx="381000" cy="357187"/>
          </a:xfrm>
        </p:spPr>
        <p:txBody>
          <a:bodyPr/>
          <a:lstStyle/>
          <a:p>
            <a:fld id="{4EBCDCBD-78E1-0D41-A999-31B5EBF8E02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5016" y="1108493"/>
            <a:ext cx="5927694" cy="5030786"/>
          </a:xfrm>
        </p:spPr>
        <p:txBody>
          <a:bodyPr>
            <a:normAutofit/>
          </a:bodyPr>
          <a:lstStyle/>
          <a:p>
            <a:r>
              <a:rPr lang="en-US" dirty="0" smtClean="0"/>
              <a:t>Recent news articles suggest illness in diplomats caused by ultrasound </a:t>
            </a:r>
          </a:p>
          <a:p>
            <a:pPr lvl="1"/>
            <a:r>
              <a:rPr lang="en-US" dirty="0" smtClean="0"/>
              <a:t>News media descriptions of the issue are muddled and difficult to assess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56015" y="5940538"/>
            <a:ext cx="646294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Washington Post, Oct 10, 2021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t="4514" r="6116" b="3447"/>
          <a:stretch/>
        </p:blipFill>
        <p:spPr>
          <a:xfrm rot="16200000">
            <a:off x="6720398" y="1349405"/>
            <a:ext cx="4962618" cy="42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5016" y="1108493"/>
            <a:ext cx="5927694" cy="5030786"/>
          </a:xfrm>
        </p:spPr>
        <p:txBody>
          <a:bodyPr>
            <a:normAutofit/>
          </a:bodyPr>
          <a:lstStyle/>
          <a:p>
            <a:r>
              <a:rPr lang="en-US" dirty="0" smtClean="0"/>
              <a:t>Loud noise above 15kHz  can cause annoyance, headaches, </a:t>
            </a:r>
            <a:r>
              <a:rPr lang="en-US" dirty="0" err="1" smtClean="0"/>
              <a:t>etc</a:t>
            </a:r>
            <a:r>
              <a:rPr lang="en-US" dirty="0" smtClean="0"/>
              <a:t>, especially in younger listeners</a:t>
            </a:r>
          </a:p>
          <a:p>
            <a:r>
              <a:rPr lang="en-US" dirty="0" smtClean="0"/>
              <a:t>Others in the same space may not hear it</a:t>
            </a:r>
          </a:p>
          <a:p>
            <a:pPr lvl="1"/>
            <a:r>
              <a:rPr lang="en-US" dirty="0" smtClean="0"/>
              <a:t>Auditory band differs among individuals</a:t>
            </a:r>
          </a:p>
          <a:p>
            <a:r>
              <a:rPr lang="en-US" dirty="0" smtClean="0"/>
              <a:t>Sounds up to ~20 kHz can be observed in smartphone apps, but not far above that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56015" y="5940538"/>
            <a:ext cx="646294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Washington Post, Oct 10, 2021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60" y="1117371"/>
            <a:ext cx="5436040" cy="5215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6318" y="6486515"/>
            <a:ext cx="646294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Leighton, 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</a:rPr>
              <a:t>Lineton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</a:rPr>
              <a:t>Dolder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, Fletcher, </a:t>
            </a:r>
            <a:r>
              <a:rPr lang="en-US" sz="1200" i="1" dirty="0" smtClean="0">
                <a:solidFill>
                  <a:schemeClr val="tx2">
                    <a:lumMod val="75000"/>
                  </a:schemeClr>
                </a:solidFill>
              </a:rPr>
              <a:t>Acoustics Today,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6451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5016" y="1108493"/>
            <a:ext cx="5927694" cy="50307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 quick, easy, open source way to screen rooms for extraneous ultrasound across entire band</a:t>
            </a:r>
          </a:p>
          <a:p>
            <a:pPr lvl="1"/>
            <a:r>
              <a:rPr lang="en-US" dirty="0" smtClean="0"/>
              <a:t>Higher frequencies than available on smartphone apps</a:t>
            </a:r>
          </a:p>
          <a:p>
            <a:pPr lvl="1"/>
            <a:r>
              <a:rPr lang="en-US" dirty="0" smtClean="0"/>
              <a:t>User can listen to frequency shifted audio to help identify sources that are out of the ordinary</a:t>
            </a:r>
          </a:p>
          <a:p>
            <a:pPr lvl="1"/>
            <a:r>
              <a:rPr lang="en-US" dirty="0" smtClean="0"/>
              <a:t>Would need to follow up with better (calibrated) tools if you found anything</a:t>
            </a:r>
          </a:p>
          <a:p>
            <a:pPr lvl="1"/>
            <a:endParaRPr lang="en-US" dirty="0" smtClean="0"/>
          </a:p>
          <a:p>
            <a:pPr marL="447675" lvl="1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questions we can answer with this work</a:t>
            </a:r>
          </a:p>
          <a:p>
            <a:pPr lvl="1"/>
            <a:r>
              <a:rPr lang="en-US" dirty="0" smtClean="0"/>
              <a:t>Is my cat disturbed by high frequency sound coming from the TV? Why does he run away?</a:t>
            </a:r>
          </a:p>
          <a:p>
            <a:pPr lvl="1"/>
            <a:r>
              <a:rPr lang="en-US" dirty="0" smtClean="0"/>
              <a:t>Can we hear bats in the neighborhood (work in progress)</a:t>
            </a:r>
          </a:p>
          <a:p>
            <a:pPr lvl="1"/>
            <a:r>
              <a:rPr lang="en-US" dirty="0" smtClean="0"/>
              <a:t>Frequency shifted sounds are cool – scare the kids on Halloween!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26" y="1393794"/>
            <a:ext cx="5402132" cy="41159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3975" y="1278755"/>
            <a:ext cx="464956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Ultrasonic Ranger, 40 kHz Active Pings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9980534" y="2691774"/>
            <a:ext cx="332912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Uncalibrated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Levels, dB</a:t>
            </a:r>
          </a:p>
        </p:txBody>
      </p:sp>
    </p:spTree>
    <p:extLst>
      <p:ext uri="{BB962C8B-B14F-4D97-AF65-F5344CB8AC3E}">
        <p14:creationId xmlns:p14="http://schemas.microsoft.com/office/powerpoint/2010/main" val="31449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52500" y="1179514"/>
            <a:ext cx="6451477" cy="5030786"/>
          </a:xfrm>
        </p:spPr>
        <p:txBody>
          <a:bodyPr/>
          <a:lstStyle/>
          <a:p>
            <a:r>
              <a:rPr lang="en-US" dirty="0" smtClean="0"/>
              <a:t>Use Arduino based open source </a:t>
            </a:r>
            <a:r>
              <a:rPr lang="en-US" dirty="0" err="1" smtClean="0"/>
              <a:t>Tympan</a:t>
            </a:r>
            <a:r>
              <a:rPr lang="en-US" dirty="0" smtClean="0"/>
              <a:t> platform </a:t>
            </a:r>
          </a:p>
          <a:p>
            <a:pPr lvl="1"/>
            <a:r>
              <a:rPr lang="en-US" dirty="0" smtClean="0"/>
              <a:t>No circuits to build, just coding</a:t>
            </a:r>
          </a:p>
          <a:p>
            <a:pPr lvl="1"/>
            <a:r>
              <a:rPr lang="en-US" dirty="0" smtClean="0"/>
              <a:t>Code can be shared for others to build on</a:t>
            </a:r>
          </a:p>
          <a:p>
            <a:r>
              <a:rPr lang="en-US" dirty="0" smtClean="0"/>
              <a:t>Team includes acousticians and experienced C++ programmer</a:t>
            </a:r>
          </a:p>
          <a:p>
            <a:r>
              <a:rPr lang="en-US" dirty="0" smtClean="0"/>
              <a:t>Compute 1/3 octave band levels</a:t>
            </a:r>
          </a:p>
          <a:p>
            <a:r>
              <a:rPr lang="en-US" dirty="0" smtClean="0"/>
              <a:t>Compare high frequencies to lower frequencies</a:t>
            </a:r>
          </a:p>
          <a:p>
            <a:r>
              <a:rPr lang="en-US" dirty="0" smtClean="0"/>
              <a:t>Alert if energy only at high frequency</a:t>
            </a:r>
          </a:p>
          <a:p>
            <a:r>
              <a:rPr lang="en-US" dirty="0" smtClean="0"/>
              <a:t>Allow user to listen for themselves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8356107" y="5442952"/>
            <a:ext cx="4672963" cy="355600"/>
          </a:xfrm>
        </p:spPr>
        <p:txBody>
          <a:bodyPr/>
          <a:lstStyle/>
          <a:p>
            <a:r>
              <a:rPr lang="en-US" sz="800" dirty="0"/>
              <a:t>https://github.com/Tympan/Docs/wiki/Getting-Started-with-Tympan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107" y="2391809"/>
            <a:ext cx="3835893" cy="31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301" y="1849883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 (</a:t>
            </a:r>
            <a:r>
              <a:rPr lang="en-US" dirty="0" err="1" smtClean="0"/>
              <a:t>Uncalibrated</a:t>
            </a:r>
            <a:r>
              <a:rPr lang="en-US" dirty="0" smtClean="0"/>
              <a:t>) Octave Band Levels Below 20 kHz And 1/3 Octave Band Levels Above 20 kHz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36669" y="1649828"/>
            <a:ext cx="387066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Example Serial Monitor Output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" b="29062"/>
          <a:stretch/>
        </p:blipFill>
        <p:spPr>
          <a:xfrm>
            <a:off x="8349199" y="1970843"/>
            <a:ext cx="3533478" cy="44565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9457" y="1604321"/>
            <a:ext cx="387066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Example Bluetooth App Plotter </a:t>
            </a:r>
          </a:p>
        </p:txBody>
      </p:sp>
      <p:sp>
        <p:nvSpPr>
          <p:cNvPr id="13" name="Oval 12"/>
          <p:cNvSpPr/>
          <p:nvPr/>
        </p:nvSpPr>
        <p:spPr>
          <a:xfrm>
            <a:off x="301841" y="4332303"/>
            <a:ext cx="2539013" cy="1775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000" dirty="0" err="1" smtClean="0"/>
          </a:p>
        </p:txBody>
      </p:sp>
      <p:sp>
        <p:nvSpPr>
          <p:cNvPr id="3" name="TextBox 2"/>
          <p:cNvSpPr txBox="1"/>
          <p:nvPr/>
        </p:nvSpPr>
        <p:spPr>
          <a:xfrm>
            <a:off x="6986728" y="2692437"/>
            <a:ext cx="1540026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1 Octave Frequency bands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131946" y="3062796"/>
            <a:ext cx="514697" cy="7989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31946" y="2920753"/>
            <a:ext cx="474955" cy="14204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5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Play Back Through Headphone Jack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7091" y="1273714"/>
            <a:ext cx="10287000" cy="5030786"/>
          </a:xfrm>
        </p:spPr>
        <p:txBody>
          <a:bodyPr/>
          <a:lstStyle/>
          <a:p>
            <a:r>
              <a:rPr lang="en-US" dirty="0" smtClean="0"/>
              <a:t>Ultrasound </a:t>
            </a:r>
            <a:r>
              <a:rPr lang="en-US" dirty="0"/>
              <a:t>shifted down to audible in </a:t>
            </a:r>
            <a:r>
              <a:rPr lang="en-US" dirty="0" smtClean="0"/>
              <a:t>left channel </a:t>
            </a:r>
            <a:r>
              <a:rPr lang="en-US" dirty="0"/>
              <a:t>and audio with low pass filter in the </a:t>
            </a:r>
            <a:r>
              <a:rPr lang="en-US" dirty="0" smtClean="0"/>
              <a:t>right channel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Record </a:t>
            </a:r>
            <a:r>
              <a:rPr lang="en-US" dirty="0"/>
              <a:t>frequency shifted and raw audio to SD card (one on each channel in the .wav file</a:t>
            </a:r>
            <a:r>
              <a:rPr lang="en-US" dirty="0" smtClean="0"/>
              <a:t>) when user selects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85" y="3300074"/>
            <a:ext cx="4200525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3300074"/>
            <a:ext cx="4200525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028" y="3207460"/>
            <a:ext cx="4649560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Ultrasonic Ranger, 40 kHz Active Pings, Raw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5272" y="3207460"/>
            <a:ext cx="5059528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Ultrasonic Ranger, 40 kHz Active Pings, -10kHz  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Freq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Shift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939119" y="4174344"/>
            <a:ext cx="332912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Uncalibrated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Levels, dB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316028" y="4174344"/>
            <a:ext cx="332912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Uncalibrated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Levels, dB</a:t>
            </a:r>
          </a:p>
        </p:txBody>
      </p:sp>
    </p:spTree>
    <p:extLst>
      <p:ext uri="{BB962C8B-B14F-4D97-AF65-F5344CB8AC3E}">
        <p14:creationId xmlns:p14="http://schemas.microsoft.com/office/powerpoint/2010/main" val="18890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Alert If Irregular Ultrasonic Energy Is Observed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52500" y="1118542"/>
            <a:ext cx="10287000" cy="4354867"/>
          </a:xfrm>
          <a:noFill/>
        </p:spPr>
        <p:txBody>
          <a:bodyPr/>
          <a:lstStyle/>
          <a:p>
            <a:r>
              <a:rPr lang="en-US" dirty="0" smtClean="0"/>
              <a:t>Alert = Flash </a:t>
            </a:r>
            <a:r>
              <a:rPr lang="en-US" dirty="0"/>
              <a:t>the light and report to serial monitor </a:t>
            </a:r>
            <a:endParaRPr lang="en-US" dirty="0" smtClean="0"/>
          </a:p>
          <a:p>
            <a:r>
              <a:rPr lang="en-US" dirty="0" smtClean="0"/>
              <a:t>Threshold: level in any of the ultrasound 1/3 octave bands </a:t>
            </a:r>
            <a:r>
              <a:rPr lang="en-US" dirty="0"/>
              <a:t>exceeds the level in the band just </a:t>
            </a:r>
            <a:r>
              <a:rPr lang="en-US" dirty="0" smtClean="0"/>
              <a:t>below 20kHz</a:t>
            </a:r>
          </a:p>
          <a:p>
            <a:r>
              <a:rPr lang="en-US" dirty="0" smtClean="0"/>
              <a:t>Levels are averaged over the band and corrected back to spectral level units (dB/Hz)</a:t>
            </a:r>
          </a:p>
          <a:p>
            <a:r>
              <a:rPr lang="en-US" dirty="0" smtClean="0"/>
              <a:t>Still </a:t>
            </a:r>
            <a:r>
              <a:rPr lang="en-US" dirty="0" err="1" smtClean="0"/>
              <a:t>uncalibrated</a:t>
            </a:r>
            <a:r>
              <a:rPr lang="en-US" dirty="0" smtClean="0"/>
              <a:t>, but the relative levels should be accurate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1"/>
          <a:stretch/>
        </p:blipFill>
        <p:spPr>
          <a:xfrm>
            <a:off x="1246250" y="3116590"/>
            <a:ext cx="4675156" cy="3310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5998" y="3332955"/>
            <a:ext cx="3435659" cy="101566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No Alert – Energy Above 20kHz is Related to Energy Below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02420"/>
            <a:ext cx="4200525" cy="32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49054" y="4692718"/>
            <a:ext cx="3435659" cy="101566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Alert – High Frequency Energy NOT Related to Lower Frequencies</a:t>
            </a:r>
          </a:p>
        </p:txBody>
      </p:sp>
    </p:spTree>
    <p:extLst>
      <p:ext uri="{BB962C8B-B14F-4D97-AF65-F5344CB8AC3E}">
        <p14:creationId xmlns:p14="http://schemas.microsoft.com/office/powerpoint/2010/main" val="26848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Controls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56" y="1115782"/>
            <a:ext cx="2828403" cy="503078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99" y="1117369"/>
            <a:ext cx="2827511" cy="502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1" y="2423604"/>
            <a:ext cx="3555616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Tympan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App on smartphone allows control over frequency shift (10, 20, 25 kHz) and SD card recording</a:t>
            </a:r>
          </a:p>
        </p:txBody>
      </p:sp>
    </p:spTree>
    <p:extLst>
      <p:ext uri="{BB962C8B-B14F-4D97-AF65-F5344CB8AC3E}">
        <p14:creationId xmlns:p14="http://schemas.microsoft.com/office/powerpoint/2010/main" val="39726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L-PowerPoint-Theme_light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tended-Template_Light-Theme_16x9.potx" id="{C271E01F-94D1-4CEA-B47B-F9BAB98A45B8}" vid="{4F8AC207-3448-433D-B468-99AAE4B972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57BFD2CB1E744298C1AF8AA7379FF3" ma:contentTypeVersion="2" ma:contentTypeDescription="Create a new document." ma:contentTypeScope="" ma:versionID="7dc69b7d5cdc30166cb3b33179ded647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8b1f32b3baab200f1a8fb7d5950201f6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0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6A359086-6BA5-492A-BA85-B568B6059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3D6981-20AC-4314-8F0B-588AB5E283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1FBB5A-DA9D-44A7-95FF-C9AE2A81012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sharepoint/v4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9041</TotalTime>
  <Words>814</Words>
  <Application>Microsoft Office PowerPoint</Application>
  <PresentationFormat>Widescreen</PresentationFormat>
  <Paragraphs>116</Paragraphs>
  <Slides>14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.AppleSystemUIFont</vt:lpstr>
      <vt:lpstr>Arial</vt:lpstr>
      <vt:lpstr>Calibri</vt:lpstr>
      <vt:lpstr>Courier New</vt:lpstr>
      <vt:lpstr>Helvetica</vt:lpstr>
      <vt:lpstr>Wingdings</vt:lpstr>
      <vt:lpstr>APL-PowerPoint-Theme_light</vt:lpstr>
      <vt:lpstr>Open Source Audio Platform: Ultrasound Dosimeter </vt:lpstr>
      <vt:lpstr>Motivation</vt:lpstr>
      <vt:lpstr>Motivation</vt:lpstr>
      <vt:lpstr>Project Overview</vt:lpstr>
      <vt:lpstr>Approach</vt:lpstr>
      <vt:lpstr>Compute (Uncalibrated) Octave Band Levels Below 20 kHz And 1/3 Octave Band Levels Above 20 kHz </vt:lpstr>
      <vt:lpstr>Play Back Through Headphone Jack</vt:lpstr>
      <vt:lpstr>Alert If Irregular Ultrasonic Energy Is Observed </vt:lpstr>
      <vt:lpstr>Bluetooth Controls</vt:lpstr>
      <vt:lpstr>Lessons Learned </vt:lpstr>
      <vt:lpstr>Lessons Learned</vt:lpstr>
      <vt:lpstr>Next Steps</vt:lpstr>
      <vt:lpstr>Fun With Frequency Shifting</vt:lpstr>
      <vt:lpstr>PowerPoint Presentation</vt:lpstr>
    </vt:vector>
  </TitlesOfParts>
  <Manager/>
  <Company>Johns Hopkins University Applied Physics Laboratory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 PowerPoint Template, Light Theme, 16:9</dc:title>
  <dc:subject/>
  <dc:creator>Creative Communications (BCC)</dc:creator>
  <cp:keywords/>
  <dc:description>Version 1.0</dc:description>
  <cp:lastModifiedBy>Cooper, Jennifer L.</cp:lastModifiedBy>
  <cp:revision>517</cp:revision>
  <cp:lastPrinted>2017-08-24T18:44:08Z</cp:lastPrinted>
  <dcterms:created xsi:type="dcterms:W3CDTF">2017-08-09T14:36:42Z</dcterms:created>
  <dcterms:modified xsi:type="dcterms:W3CDTF">2021-12-02T03:00:04Z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0x0101009757BFD2CB1E744298C1AF8AA7379FF3</vt:lpwstr>
  </property>
</Properties>
</file>